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Masters/slideMaster2.xml" ContentType="application/vnd.openxmlformats-officedocument.presentationml.slide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theme/theme4.xml" ContentType="application/vnd.openxmlformats-officedocument.theme+xml"/>
  <Override PartName="/ppt/slideLayouts/slideLayout3.xml" ContentType="application/vnd.openxmlformats-officedocument.presentationml.slideLayout+xml"/>
  <Default Extension="tiff" ContentType="image/tiff"/>
  <Override PartName="/ppt/slides/slide20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  <p:sldMasterId id="2147483661" r:id="rId2"/>
  </p:sldMasterIdLst>
  <p:notesMasterIdLst>
    <p:notesMasterId r:id="rId26"/>
  </p:notesMasterIdLst>
  <p:handoutMasterIdLst>
    <p:handoutMasterId r:id="rId27"/>
  </p:handoutMasterIdLst>
  <p:sldIdLst>
    <p:sldId id="362" r:id="rId3"/>
    <p:sldId id="364" r:id="rId4"/>
    <p:sldId id="355" r:id="rId5"/>
    <p:sldId id="363" r:id="rId6"/>
    <p:sldId id="356" r:id="rId7"/>
    <p:sldId id="357" r:id="rId8"/>
    <p:sldId id="358" r:id="rId9"/>
    <p:sldId id="359" r:id="rId10"/>
    <p:sldId id="360" r:id="rId11"/>
    <p:sldId id="366" r:id="rId12"/>
    <p:sldId id="361" r:id="rId13"/>
    <p:sldId id="347" r:id="rId14"/>
    <p:sldId id="348" r:id="rId15"/>
    <p:sldId id="349" r:id="rId16"/>
    <p:sldId id="350" r:id="rId17"/>
    <p:sldId id="365" r:id="rId18"/>
    <p:sldId id="371" r:id="rId19"/>
    <p:sldId id="372" r:id="rId20"/>
    <p:sldId id="367" r:id="rId21"/>
    <p:sldId id="368" r:id="rId22"/>
    <p:sldId id="369" r:id="rId23"/>
    <p:sldId id="370" r:id="rId24"/>
    <p:sldId id="30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F298"/>
    <a:srgbClr val="FFEFBC"/>
    <a:srgbClr val="C7EDFF"/>
    <a:srgbClr val="FFEE2F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66" autoAdjust="0"/>
    <p:restoredTop sz="90497" autoAdjust="0"/>
  </p:normalViewPr>
  <p:slideViewPr>
    <p:cSldViewPr snapToObjects="1">
      <p:cViewPr varScale="1">
        <p:scale>
          <a:sx n="94" d="100"/>
          <a:sy n="94" d="100"/>
        </p:scale>
        <p:origin x="-760" y="-96"/>
      </p:cViewPr>
      <p:guideLst>
        <p:guide orient="horz" pos="528"/>
        <p:guide orient="horz" pos="720"/>
        <p:guide orient="horz" pos="1056"/>
        <p:guide pos="336"/>
      </p:guideLst>
    </p:cSldViewPr>
  </p:slideViewPr>
  <p:outlineViewPr>
    <p:cViewPr>
      <p:scale>
        <a:sx n="33" d="100"/>
        <a:sy n="33" d="100"/>
      </p:scale>
      <p:origin x="0" y="69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>
        <p:scale>
          <a:sx n="66" d="100"/>
          <a:sy n="66" d="100"/>
        </p:scale>
        <p:origin x="-2292" y="-49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33517-5317-4EDD-902E-55F3FEA22825}" type="datetimeFigureOut">
              <a:rPr lang="en-US" smtClean="0"/>
              <a:pPr/>
              <a:t>10/19/11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A4424-C2DC-4B60-AA2B-963F80472A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18224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06E63-37B6-4E60-AB7E-41C0F1D0508E}" type="datetimeFigureOut">
              <a:rPr lang="en-US" smtClean="0"/>
              <a:pPr/>
              <a:t>10/19/11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DF730-5E5D-4665-94C9-D2F69E46E9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0815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want to add BiblioBouts to your classes, please</a:t>
            </a:r>
            <a:r>
              <a:rPr lang="en-US" baseline="0" dirty="0"/>
              <a:t> contact us at </a:t>
            </a:r>
            <a:r>
              <a:rPr lang="en-US" baseline="0" dirty="0" err="1"/>
              <a:t>info@bibliobouts.org</a:t>
            </a:r>
            <a:r>
              <a:rPr lang="en-US" baseline="0" dirty="0"/>
              <a:t>. Thank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DF730-5E5D-4665-94C9-D2F69E46E97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want to add BiblioBouts to your classes, please</a:t>
            </a:r>
            <a:r>
              <a:rPr lang="en-US" baseline="0" dirty="0"/>
              <a:t> contact us at </a:t>
            </a:r>
            <a:r>
              <a:rPr lang="en-US" baseline="0" dirty="0" err="1"/>
              <a:t>info@bibliobouts.org</a:t>
            </a:r>
            <a:r>
              <a:rPr lang="en-US" baseline="0" dirty="0"/>
              <a:t>. Thank you.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DF730-5E5D-4665-94C9-D2F69E46E97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6755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754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13261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56548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8656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34592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98327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47511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52272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41582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02706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4194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9D41E8-74A1-9647-A60D-EED13F1849BC}" type="datetimeFigureOut">
              <a:rPr lang="en-US"/>
              <a:pPr/>
              <a:t>10/19/11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C1924B-9475-974F-9DD0-B93EBFF0C31A}" type="slidenum">
              <a:rPr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2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 descr="bbHorizLine.jp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224065"/>
          </a:xfrm>
          <a:prstGeom prst="rect">
            <a:avLst/>
          </a:prstGeom>
        </p:spPr>
      </p:pic>
      <p:pic>
        <p:nvPicPr>
          <p:cNvPr id="12" name="Picture 11" descr="bbHorizLineBottom.jp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699452"/>
            <a:ext cx="9144000" cy="2347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Capitals"/>
          <a:ea typeface="+mj-ea"/>
          <a:cs typeface="Capital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1470A-FEB8-4772-93F7-B3D54AE9B62F}" type="datetimeFigureOut">
              <a:rPr lang="en-US" smtClean="0"/>
              <a:pPr/>
              <a:t>10/19/11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6088D-A637-42C3-BC92-4269E584FD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25566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jpe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bliobouts.org" TargetMode="External"/><Relationship Id="rId4" Type="http://schemas.openxmlformats.org/officeDocument/2006/relationships/hyperlink" Target="mailto:demo@bibliobouts.org" TargetMode="External"/><Relationship Id="rId5" Type="http://schemas.openxmlformats.org/officeDocument/2006/relationships/hyperlink" Target="http://bibliobouts.si.umich.edu/instructorFAQ.html" TargetMode="External"/><Relationship Id="rId6" Type="http://schemas.openxmlformats.org/officeDocument/2006/relationships/hyperlink" Target="http://www.imsglobal.org/developers/BLTI/" TargetMode="External"/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11" y="2667000"/>
            <a:ext cx="8229600" cy="914400"/>
          </a:xfrm>
        </p:spPr>
        <p:txBody>
          <a:bodyPr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3600" b="1" dirty="0"/>
              <a:t>Integrating the Online </a:t>
            </a:r>
            <a:r>
              <a:rPr lang="en-US" sz="3600" b="1" i="1" dirty="0"/>
              <a:t>BiblioBouts</a:t>
            </a:r>
            <a:r>
              <a:rPr lang="en-US" sz="3600" b="1" dirty="0"/>
              <a:t> Game to Teach Information Literacy in Academic Classes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 descr="bibliobouts_alt_03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929384"/>
          </a:xfrm>
          <a:prstGeom prst="rect">
            <a:avLst/>
          </a:prstGeom>
        </p:spPr>
      </p:pic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4572000"/>
            <a:ext cx="8229600" cy="1600200"/>
          </a:xfrm>
          <a:noFill/>
        </p:spPr>
        <p:txBody>
          <a:bodyPr lIns="92075" tIns="46037" rIns="92075" bIns="46037"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Chris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Leeder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, Victor Rosenberg, Chuck Severance</a:t>
            </a:r>
            <a:endParaRPr lang="en-US" sz="24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School of Information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University of Michigan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13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Instructor Evaluation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b="10259"/>
          <a:stretch/>
        </p:blipFill>
        <p:spPr>
          <a:xfrm>
            <a:off x="1599801" y="1447800"/>
            <a:ext cx="5944398" cy="492472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16556" y="919803"/>
            <a:ext cx="8229600" cy="527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View students’ progress</a:t>
            </a:r>
            <a:endParaRPr lang="en-US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3037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72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Realize that library-portal databases yield sources that are qualitatively better than Google, Wikipedia, and the web</a:t>
            </a:r>
          </a:p>
          <a:p>
            <a:r>
              <a:rPr lang="en-US" dirty="0"/>
              <a:t>P</a:t>
            </a:r>
            <a:r>
              <a:rPr lang="en-US" dirty="0" smtClean="0"/>
              <a:t>ractice </a:t>
            </a:r>
            <a:r>
              <a:rPr lang="en-US" dirty="0"/>
              <a:t>using a step-by-step approach to library research and </a:t>
            </a:r>
            <a:r>
              <a:rPr lang="en-US" dirty="0" smtClean="0"/>
              <a:t>learn </a:t>
            </a:r>
            <a:r>
              <a:rPr lang="en-US" dirty="0"/>
              <a:t>a methodology for evaluating sources</a:t>
            </a:r>
          </a:p>
          <a:p>
            <a:r>
              <a:rPr lang="en-US" dirty="0"/>
              <a:t>Exposure to </a:t>
            </a:r>
            <a:r>
              <a:rPr lang="en-US" dirty="0" smtClean="0"/>
              <a:t>more diverse sources </a:t>
            </a:r>
            <a:r>
              <a:rPr lang="en-US" dirty="0"/>
              <a:t>than working alone</a:t>
            </a:r>
          </a:p>
          <a:p>
            <a:r>
              <a:rPr lang="en-US" dirty="0" smtClean="0"/>
              <a:t>Put </a:t>
            </a:r>
            <a:r>
              <a:rPr lang="en-US" dirty="0"/>
              <a:t>more effort into reading, scrutinizing, and comparing </a:t>
            </a:r>
            <a:r>
              <a:rPr lang="en-US" dirty="0" smtClean="0"/>
              <a:t>sources</a:t>
            </a:r>
          </a:p>
          <a:p>
            <a:r>
              <a:rPr lang="en-US" dirty="0"/>
              <a:t>Reduce </a:t>
            </a:r>
            <a:r>
              <a:rPr lang="en-US" dirty="0" smtClean="0"/>
              <a:t>procrastination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773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848600" cy="990600"/>
          </a:xfrm>
        </p:spPr>
        <p:txBody>
          <a:bodyPr lIns="92075" tIns="46037" rIns="92075" bIns="46037"/>
          <a:lstStyle/>
          <a:p>
            <a:r>
              <a:rPr lang="en-US" dirty="0"/>
              <a:t>Objectives of BiblioBouts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686800" cy="4114800"/>
          </a:xfrm>
          <a:noFill/>
        </p:spPr>
        <p:txBody>
          <a:bodyPr lIns="92075" tIns="46037" rIns="92075" bIns="46037"/>
          <a:lstStyle/>
          <a:p>
            <a:r>
              <a:rPr lang="en-US" sz="2400" dirty="0"/>
              <a:t>Getting students to use more and better sources.</a:t>
            </a:r>
          </a:p>
          <a:p>
            <a:r>
              <a:rPr lang="en-US" sz="2400" dirty="0"/>
              <a:t>	Teaching research methodology</a:t>
            </a:r>
          </a:p>
          <a:p>
            <a:r>
              <a:rPr lang="en-US" sz="2400" dirty="0"/>
              <a:t>		Do more sources mean better research?</a:t>
            </a:r>
          </a:p>
          <a:p>
            <a:r>
              <a:rPr lang="en-US" sz="2400" dirty="0"/>
              <a:t>Background of the project</a:t>
            </a:r>
          </a:p>
          <a:p>
            <a:pPr lvl="1"/>
            <a:r>
              <a:rPr lang="en-US" sz="2000" dirty="0" smtClean="0"/>
              <a:t>Origins </a:t>
            </a:r>
            <a:r>
              <a:rPr lang="en-US" sz="2000" dirty="0"/>
              <a:t>in bibliographic instruction</a:t>
            </a:r>
          </a:p>
          <a:p>
            <a:pPr lvl="1"/>
            <a:r>
              <a:rPr lang="en-US" sz="2000" dirty="0" smtClean="0"/>
              <a:t>Bibliographic Instruction </a:t>
            </a:r>
            <a:r>
              <a:rPr lang="en-US" sz="2000" dirty="0"/>
              <a:t>is labor </a:t>
            </a:r>
            <a:r>
              <a:rPr lang="en-US" sz="2000" dirty="0" smtClean="0"/>
              <a:t>intensive and inefficient.</a:t>
            </a:r>
          </a:p>
          <a:p>
            <a:pPr lvl="1"/>
            <a:r>
              <a:rPr lang="en-US" sz="2000" dirty="0" smtClean="0"/>
              <a:t>Using </a:t>
            </a:r>
            <a:r>
              <a:rPr lang="en-US" sz="2000" dirty="0"/>
              <a:t>older students to mentor younger ones.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game is used to make bibliographic instruction </a:t>
            </a:r>
            <a:r>
              <a:rPr lang="en-US" sz="2000" dirty="0" smtClean="0"/>
              <a:t>scalable.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3812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Getting students to use sources beyond Google and Wikipedia</a:t>
            </a:r>
          </a:p>
          <a:p>
            <a:r>
              <a:rPr lang="en-US" sz="2400" dirty="0" smtClean="0"/>
              <a:t>Most </a:t>
            </a:r>
            <a:r>
              <a:rPr lang="en-US" sz="2400" dirty="0"/>
              <a:t>undergraduates are unaware of library resources</a:t>
            </a:r>
          </a:p>
          <a:p>
            <a:r>
              <a:rPr lang="en-US" sz="2400" dirty="0" smtClean="0"/>
              <a:t>Optimal </a:t>
            </a:r>
            <a:r>
              <a:rPr lang="en-US" sz="2400" dirty="0"/>
              <a:t>use of library resources requires information literate students</a:t>
            </a:r>
          </a:p>
          <a:p>
            <a:r>
              <a:rPr lang="en-US" sz="2400" dirty="0" smtClean="0"/>
              <a:t>Teaching </a:t>
            </a:r>
            <a:r>
              <a:rPr lang="en-US" sz="2400" dirty="0"/>
              <a:t>students to use reference management software (</a:t>
            </a:r>
            <a:r>
              <a:rPr lang="en-US" sz="2400" dirty="0" err="1"/>
              <a:t>Zotero</a:t>
            </a:r>
            <a:r>
              <a:rPr lang="en-US" sz="2400" dirty="0"/>
              <a:t>)</a:t>
            </a:r>
          </a:p>
          <a:p>
            <a:r>
              <a:rPr lang="en-US" sz="2400" dirty="0"/>
              <a:t>Teaching students to critically evaluate sources in terms of relevance and credibility.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86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05000"/>
          </a:xfrm>
        </p:spPr>
        <p:txBody>
          <a:bodyPr/>
          <a:lstStyle/>
          <a:p>
            <a:r>
              <a:rPr lang="en-US" dirty="0"/>
              <a:t>Motivations for </a:t>
            </a:r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76400"/>
            <a:ext cx="8229600" cy="3886200"/>
          </a:xfrm>
        </p:spPr>
        <p:txBody>
          <a:bodyPr>
            <a:normAutofit/>
          </a:bodyPr>
          <a:lstStyle/>
          <a:p>
            <a:r>
              <a:rPr lang="en-US" sz="2800" dirty="0"/>
              <a:t>Competition, Local and Beyond</a:t>
            </a:r>
          </a:p>
          <a:p>
            <a:r>
              <a:rPr lang="en-US" sz="2800" dirty="0" smtClean="0"/>
              <a:t>Prizes: Cash or Badges</a:t>
            </a:r>
          </a:p>
          <a:p>
            <a:r>
              <a:rPr lang="en-US" sz="2800" dirty="0" smtClean="0"/>
              <a:t>Financial incentives</a:t>
            </a:r>
            <a:endParaRPr lang="en-US" sz="2800" dirty="0"/>
          </a:p>
          <a:p>
            <a:r>
              <a:rPr lang="en-US" sz="2800" dirty="0" smtClean="0"/>
              <a:t>Course Credit</a:t>
            </a:r>
            <a:endParaRPr lang="en-US" sz="2800" dirty="0"/>
          </a:p>
          <a:p>
            <a:r>
              <a:rPr lang="en-US" sz="2800" dirty="0" smtClean="0"/>
              <a:t>Course </a:t>
            </a:r>
            <a:r>
              <a:rPr lang="en-US" sz="2800" dirty="0"/>
              <a:t>requirement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7084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772400" cy="914400"/>
          </a:xfrm>
        </p:spPr>
        <p:txBody>
          <a:bodyPr/>
          <a:lstStyle/>
          <a:p>
            <a:r>
              <a:rPr lang="en-US" dirty="0" smtClean="0"/>
              <a:t>Major Research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800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Students learned new skills</a:t>
            </a:r>
          </a:p>
          <a:p>
            <a:pPr lvl="1"/>
            <a:r>
              <a:rPr lang="en-US" sz="2400" dirty="0" smtClean="0"/>
              <a:t>Student confidence increased.</a:t>
            </a:r>
          </a:p>
          <a:p>
            <a:r>
              <a:rPr lang="en-US" sz="2400" dirty="0" smtClean="0"/>
              <a:t>Students used new resources</a:t>
            </a:r>
          </a:p>
          <a:p>
            <a:r>
              <a:rPr lang="en-US" sz="2400" dirty="0" smtClean="0"/>
              <a:t>They felt more confident about research skills.</a:t>
            </a:r>
          </a:p>
          <a:p>
            <a:r>
              <a:rPr lang="en-US" sz="2400" dirty="0" smtClean="0"/>
              <a:t>They may have produced better papers.</a:t>
            </a:r>
          </a:p>
          <a:p>
            <a:pPr lvl="1"/>
            <a:r>
              <a:rPr lang="en-US" sz="2400" dirty="0" smtClean="0"/>
              <a:t>(We have some anecdotal evidence.)</a:t>
            </a:r>
          </a:p>
          <a:p>
            <a:r>
              <a:rPr lang="en-US" sz="2400" dirty="0" smtClean="0"/>
              <a:t>They may have used better resources</a:t>
            </a:r>
          </a:p>
          <a:p>
            <a:r>
              <a:rPr lang="en-US" sz="2400" dirty="0" smtClean="0"/>
              <a:t>Learned to consider credibility and relevance</a:t>
            </a:r>
          </a:p>
          <a:p>
            <a:r>
              <a:rPr lang="en-US" sz="2400" dirty="0" smtClean="0"/>
              <a:t>Learned to use </a:t>
            </a:r>
            <a:r>
              <a:rPr lang="en-US" sz="2400" dirty="0" err="1" smtClean="0"/>
              <a:t>Zotero</a:t>
            </a:r>
            <a:r>
              <a:rPr lang="en-US" sz="2400" dirty="0" smtClean="0"/>
              <a:t>: creating bibliographies and formatting citations.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581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</a:t>
            </a:r>
            <a:r>
              <a:rPr lang="en-US" dirty="0" err="1" smtClean="0"/>
              <a:t>BiblioBouts</a:t>
            </a:r>
            <a:r>
              <a:rPr lang="en-US" dirty="0" smtClean="0"/>
              <a:t> using IMS LTI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developing an IMS Learning Tools Interoperability integration to plug </a:t>
            </a:r>
            <a:r>
              <a:rPr lang="en-US" dirty="0" err="1" smtClean="0"/>
              <a:t>BiblioBouts</a:t>
            </a:r>
            <a:r>
              <a:rPr lang="en-US" dirty="0" smtClean="0"/>
              <a:t> into Learning Tools </a:t>
            </a:r>
            <a:r>
              <a:rPr lang="en-US" dirty="0" smtClean="0"/>
              <a:t>Interoperability</a:t>
            </a:r>
            <a:endParaRPr lang="en-US" dirty="0" smtClean="0"/>
          </a:p>
          <a:p>
            <a:pPr lvl="1"/>
            <a:r>
              <a:rPr lang="en-US" dirty="0" smtClean="0"/>
              <a:t>Auto-creation of Instructor and Student Accounts</a:t>
            </a:r>
          </a:p>
          <a:p>
            <a:pPr lvl="1"/>
            <a:r>
              <a:rPr lang="en-US" dirty="0" smtClean="0"/>
              <a:t>Auto-creation of the games</a:t>
            </a:r>
          </a:p>
          <a:p>
            <a:pPr lvl="1"/>
            <a:r>
              <a:rPr lang="en-US" dirty="0" smtClean="0"/>
              <a:t>Auto-invite of students into games</a:t>
            </a:r>
          </a:p>
          <a:p>
            <a:pPr lvl="1"/>
            <a:r>
              <a:rPr lang="en-US" dirty="0" smtClean="0"/>
              <a:t>One-click launch, no separate account or password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97073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31063" y="2555875"/>
            <a:ext cx="1808162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6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LEARNING</a:t>
            </a:r>
            <a:br>
              <a:rPr lang="en-US" sz="26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</a:br>
            <a:r>
              <a:rPr lang="en-US" sz="26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TOOL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6" name="Picture 8" descr="Sakai-logo-transparen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blackboard-logo.tif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moodle-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>
            <a:endCxn id="5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5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eft-Right Arrow 14"/>
          <p:cNvSpPr/>
          <p:nvPr/>
        </p:nvSpPr>
        <p:spPr>
          <a:xfrm>
            <a:off x="6553200" y="3298825"/>
            <a:ext cx="609600" cy="358775"/>
          </a:xfrm>
          <a:prstGeom prst="leftRightArrow">
            <a:avLst/>
          </a:prstGeom>
          <a:solidFill>
            <a:srgbClr val="7479C0"/>
          </a:solidFill>
          <a:ln>
            <a:solidFill>
              <a:srgbClr val="787DC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21" descr="jenzabar-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3" descr="Desire2Learn-logo.g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4" descr="olat_logo2_128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>
            <a:endCxn id="5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23"/>
          <p:cNvSpPr txBox="1">
            <a:spLocks noChangeArrowheads="1"/>
          </p:cNvSpPr>
          <p:nvPr/>
        </p:nvSpPr>
        <p:spPr bwMode="auto">
          <a:xfrm>
            <a:off x="7772400" y="4572000"/>
            <a:ext cx="7493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PHP</a:t>
            </a:r>
          </a:p>
          <a:p>
            <a:pPr algn="ctr"/>
            <a:r>
              <a:rPr lang="en-US"/>
              <a:t>Java</a:t>
            </a:r>
          </a:p>
          <a:p>
            <a:pPr algn="ctr"/>
            <a:r>
              <a:rPr lang="en-US"/>
              <a:t>C#</a:t>
            </a:r>
          </a:p>
        </p:txBody>
      </p:sp>
      <p:pic>
        <p:nvPicPr>
          <p:cNvPr id="21" name="Picture 11" descr="Untitled2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/>
              <a:t>...</a:t>
            </a:r>
          </a:p>
        </p:txBody>
      </p:sp>
      <p:cxnSp>
        <p:nvCxnSpPr>
          <p:cNvPr id="23" name="Straight Arrow Connector 22"/>
          <p:cNvCxnSpPr>
            <a:endCxn id="5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12" descr="ims-global-logo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2" descr="ims-global-logo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Straight Arrow Connector 25"/>
          <p:cNvCxnSpPr>
            <a:endCxn id="5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2" descr="Instructure_Icon_bigger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Learning Tools </a:t>
            </a:r>
            <a:r>
              <a:rPr lang="en-US" dirty="0" err="1" smtClean="0"/>
              <a:t>Interop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/>
          <a:lstStyle/>
          <a:p>
            <a:r>
              <a:rPr lang="en-US" dirty="0" smtClean="0"/>
              <a:t>LMS Data signed and posted to </a:t>
            </a:r>
            <a:r>
              <a:rPr lang="en-US" dirty="0" err="1" smtClean="0"/>
              <a:t>BiblioBouts</a:t>
            </a:r>
            <a:endParaRPr lang="en-US" dirty="0" smtClean="0"/>
          </a:p>
          <a:p>
            <a:r>
              <a:rPr lang="en-US" dirty="0" err="1" smtClean="0"/>
              <a:t>OAuth</a:t>
            </a:r>
            <a:r>
              <a:rPr lang="en-US" dirty="0" smtClean="0"/>
              <a:t> security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9200" y="2801302"/>
            <a:ext cx="76200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Trebuchet MS" charset="0"/>
              </a:rPr>
              <a:t>lti_version</a:t>
            </a:r>
            <a:r>
              <a:rPr lang="en-US" dirty="0" smtClean="0">
                <a:latin typeface="Trebuchet MS" charset="0"/>
              </a:rPr>
              <a:t>=LTI-1p0</a:t>
            </a:r>
          </a:p>
          <a:p>
            <a:r>
              <a:rPr lang="en-US" dirty="0" err="1" smtClean="0">
                <a:latin typeface="Trebuchet MS" charset="0"/>
              </a:rPr>
              <a:t>lti_message_type</a:t>
            </a:r>
            <a:r>
              <a:rPr lang="en-US" dirty="0" smtClean="0">
                <a:latin typeface="Trebuchet MS" charset="0"/>
              </a:rPr>
              <a:t>=basic-</a:t>
            </a:r>
            <a:r>
              <a:rPr lang="en-US" dirty="0" err="1" smtClean="0">
                <a:latin typeface="Trebuchet MS" charset="0"/>
              </a:rPr>
              <a:t>lti</a:t>
            </a:r>
            <a:r>
              <a:rPr lang="en-US" dirty="0" smtClean="0">
                <a:latin typeface="Trebuchet MS" charset="0"/>
              </a:rPr>
              <a:t>-launch-request</a:t>
            </a:r>
          </a:p>
          <a:p>
            <a:r>
              <a:rPr lang="en-US" dirty="0" err="1" smtClean="0">
                <a:latin typeface="Trebuchet MS" charset="0"/>
              </a:rPr>
              <a:t>oauth_consumer_key</a:t>
            </a:r>
            <a:r>
              <a:rPr lang="en-US" dirty="0" smtClean="0">
                <a:latin typeface="Trebuchet MS" charset="0"/>
              </a:rPr>
              <a:t>=</a:t>
            </a:r>
            <a:r>
              <a:rPr lang="en-US" dirty="0" err="1" smtClean="0">
                <a:latin typeface="Trebuchet MS" charset="0"/>
              </a:rPr>
              <a:t>lmsng.school.edu</a:t>
            </a:r>
            <a:endParaRPr lang="en-US" dirty="0" smtClean="0">
              <a:latin typeface="Trebuchet MS" charset="0"/>
            </a:endParaRPr>
          </a:p>
          <a:p>
            <a:r>
              <a:rPr lang="en-US" dirty="0" err="1" smtClean="0">
                <a:latin typeface="Trebuchet MS" charset="0"/>
              </a:rPr>
              <a:t>resource_link_id</a:t>
            </a:r>
            <a:r>
              <a:rPr lang="en-US" dirty="0" smtClean="0">
                <a:latin typeface="Trebuchet MS" charset="0"/>
              </a:rPr>
              <a:t>=120988f929-274612</a:t>
            </a:r>
          </a:p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rgbClr val="191966"/>
                </a:solidFill>
                <a:latin typeface="Trebuchet MS" charset="0"/>
              </a:rPr>
              <a:t>user_id</a:t>
            </a:r>
            <a:r>
              <a:rPr lang="en-US" dirty="0" smtClean="0">
                <a:solidFill>
                  <a:srgbClr val="191966"/>
                </a:solidFill>
                <a:latin typeface="Trebuchet MS" charset="0"/>
              </a:rPr>
              <a:t>=292832126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191966"/>
                </a:solidFill>
                <a:latin typeface="Trebuchet MS" charset="0"/>
              </a:rPr>
              <a:t>roles=Instructor</a:t>
            </a:r>
          </a:p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rgbClr val="191966"/>
                </a:solidFill>
                <a:latin typeface="Trebuchet MS" charset="0"/>
              </a:rPr>
              <a:t>lis_person_name_full</a:t>
            </a:r>
            <a:r>
              <a:rPr lang="en-US" dirty="0" smtClean="0">
                <a:solidFill>
                  <a:srgbClr val="191966"/>
                </a:solidFill>
                <a:latin typeface="Trebuchet MS" charset="0"/>
              </a:rPr>
              <a:t>=Charles R. Severance</a:t>
            </a:r>
          </a:p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rgbClr val="191966"/>
                </a:solidFill>
                <a:latin typeface="Trebuchet MS" charset="0"/>
              </a:rPr>
              <a:t>lis_person_contact_email_primary</a:t>
            </a:r>
            <a:r>
              <a:rPr lang="en-US" dirty="0" smtClean="0">
                <a:solidFill>
                  <a:srgbClr val="191966"/>
                </a:solidFill>
                <a:latin typeface="Trebuchet MS" charset="0"/>
              </a:rPr>
              <a:t> = </a:t>
            </a:r>
            <a:r>
              <a:rPr lang="en-US" dirty="0" err="1" smtClean="0">
                <a:solidFill>
                  <a:srgbClr val="191966"/>
                </a:solidFill>
                <a:latin typeface="Trebuchet MS" charset="0"/>
              </a:rPr>
              <a:t>csev@umich.edu</a:t>
            </a:r>
            <a:endParaRPr lang="en-US" dirty="0" smtClean="0">
              <a:solidFill>
                <a:srgbClr val="191966"/>
              </a:solidFill>
              <a:latin typeface="Trebuchet MS" charset="0"/>
            </a:endParaRPr>
          </a:p>
          <a:p>
            <a:r>
              <a:rPr lang="en-US" dirty="0" err="1" smtClean="0">
                <a:solidFill>
                  <a:srgbClr val="32946A"/>
                </a:solidFill>
                <a:latin typeface="Trebuchet MS" charset="0"/>
              </a:rPr>
              <a:t>context_id</a:t>
            </a:r>
            <a:r>
              <a:rPr lang="en-US" dirty="0" smtClean="0">
                <a:solidFill>
                  <a:srgbClr val="32946A"/>
                </a:solidFill>
                <a:latin typeface="Trebuchet MS" charset="0"/>
              </a:rPr>
              <a:t>=456434513</a:t>
            </a:r>
          </a:p>
          <a:p>
            <a:r>
              <a:rPr lang="en-US" dirty="0" err="1" smtClean="0">
                <a:solidFill>
                  <a:srgbClr val="32946A"/>
                </a:solidFill>
                <a:latin typeface="Trebuchet MS" charset="0"/>
              </a:rPr>
              <a:t>context_title</a:t>
            </a:r>
            <a:r>
              <a:rPr lang="en-US" dirty="0" smtClean="0">
                <a:solidFill>
                  <a:srgbClr val="32946A"/>
                </a:solidFill>
                <a:latin typeface="Trebuchet MS" charset="0"/>
              </a:rPr>
              <a:t>=SI301 – PHP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Trebuchet MS" charset="0"/>
              </a:rPr>
              <a:t>tool_consumer_instance_description</a:t>
            </a:r>
            <a:r>
              <a:rPr lang="en-US" dirty="0" smtClean="0">
                <a:solidFill>
                  <a:srgbClr val="FF0000"/>
                </a:solidFill>
                <a:latin typeface="Trebuchet MS" charset="0"/>
              </a:rPr>
              <a:t>=University of School</a:t>
            </a:r>
            <a:endParaRPr lang="en-US" dirty="0">
              <a:solidFill>
                <a:srgbClr val="FF0000"/>
              </a:solidFill>
              <a:latin typeface="Trebuchet MS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blio-mood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9" y="457200"/>
            <a:ext cx="8520328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752600"/>
            <a:ext cx="60960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The BiblioBouts Game</a:t>
            </a:r>
          </a:p>
          <a:p>
            <a:pPr marL="0" indent="0">
              <a:buNone/>
            </a:pPr>
            <a:r>
              <a:rPr lang="en-US" dirty="0" smtClean="0"/>
              <a:t>2. BiblioBouts Concepts and Issues</a:t>
            </a:r>
          </a:p>
          <a:p>
            <a:pPr marL="0" indent="0">
              <a:buNone/>
            </a:pPr>
            <a:r>
              <a:rPr lang="en-US" dirty="0" smtClean="0"/>
              <a:t>3. Integration into LMSs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82468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blio-saka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9" y="457200"/>
            <a:ext cx="8520328" cy="58251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blio-black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9" y="457200"/>
            <a:ext cx="8520328" cy="53163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iblio-ctoo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8" y="457200"/>
            <a:ext cx="8520329" cy="54317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914400"/>
          </a:xfrm>
        </p:spPr>
        <p:txBody>
          <a:bodyPr/>
          <a:lstStyle/>
          <a:p>
            <a:r>
              <a:rPr lang="en-US" dirty="0" smtClean="0"/>
              <a:t>For more information: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3200400"/>
          </a:xfrm>
        </p:spPr>
        <p:txBody>
          <a:bodyPr>
            <a:normAutofit/>
          </a:bodyPr>
          <a:lstStyle/>
          <a:p>
            <a:pPr marL="457200" lvl="1" indent="-457200">
              <a:buFont typeface="Arial" pitchFamily="34" charset="0"/>
              <a:buChar char="•"/>
            </a:pPr>
            <a:r>
              <a:rPr lang="en-US" dirty="0" smtClean="0"/>
              <a:t>Try the game demo: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bibliobouts.org</a:t>
            </a:r>
            <a:endParaRPr lang="en-US" dirty="0"/>
          </a:p>
          <a:p>
            <a:pPr marL="400050" lvl="2" indent="0">
              <a:buNone/>
            </a:pPr>
            <a:r>
              <a:rPr lang="en-US" sz="2800" dirty="0" smtClean="0"/>
              <a:t> [Email: </a:t>
            </a:r>
            <a:r>
              <a:rPr lang="en-US" sz="2800" dirty="0" smtClean="0">
                <a:hlinkClick r:id="rId4"/>
              </a:rPr>
              <a:t>demo@bibliobouts.org</a:t>
            </a:r>
            <a:r>
              <a:rPr lang="en-US" sz="2800" dirty="0" smtClean="0"/>
              <a:t>, Password: demo]</a:t>
            </a:r>
          </a:p>
          <a:p>
            <a:pPr marL="457200" lvl="1" indent="-457200">
              <a:buFont typeface="Arial" pitchFamily="34" charset="0"/>
              <a:buChar char="•"/>
            </a:pPr>
            <a:r>
              <a:rPr lang="en-US" dirty="0" smtClean="0"/>
              <a:t>Read the Instructor FAQ: </a:t>
            </a:r>
            <a:r>
              <a:rPr lang="en-US" dirty="0" smtClean="0">
                <a:hlinkClick r:id="rId5"/>
              </a:rPr>
              <a:t>http://bibliobouts.si.umich.edu/instructorFAQ.html</a:t>
            </a:r>
            <a:endParaRPr lang="en-US" dirty="0" smtClean="0"/>
          </a:p>
          <a:p>
            <a:pPr marL="457200" lvl="1" indent="-457200">
              <a:buFont typeface="Arial" pitchFamily="34" charset="0"/>
              <a:buChar char="•"/>
            </a:pPr>
            <a:r>
              <a:rPr lang="en-US" dirty="0" smtClean="0"/>
              <a:t>IMS LTI: </a:t>
            </a:r>
            <a:r>
              <a:rPr lang="en-US" dirty="0" smtClean="0">
                <a:hlinkClick r:id="rId6"/>
              </a:rPr>
              <a:t>http://www.imsglobal.org</a:t>
            </a:r>
            <a:r>
              <a:rPr lang="en-US" smtClean="0">
                <a:hlinkClick r:id="rId6"/>
              </a:rPr>
              <a:t>/developers/BLTI/</a:t>
            </a:r>
            <a:endParaRPr lang="en-US" smtClean="0"/>
          </a:p>
          <a:p>
            <a:pPr marL="457200" lvl="1" indent="-457200">
              <a:buFont typeface="Arial" pitchFamily="34" charset="0"/>
              <a:buChar char="•"/>
            </a:pPr>
            <a:r>
              <a:rPr lang="en-US" dirty="0" smtClean="0"/>
              <a:t>Email us at </a:t>
            </a:r>
            <a:r>
              <a:rPr lang="en-US" dirty="0" err="1" smtClean="0"/>
              <a:t>info@bibliobouts.org</a:t>
            </a:r>
            <a:endParaRPr lang="en-US" dirty="0" smtClean="0"/>
          </a:p>
        </p:txBody>
      </p:sp>
      <p:pic>
        <p:nvPicPr>
          <p:cNvPr id="6" name="Picture 5" descr="bibliobouts_alt_03b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1929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BiblioBouts Learning </a:t>
            </a:r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4724400"/>
          </a:xfrm>
        </p:spPr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dirty="0" smtClean="0"/>
              <a:t>Using </a:t>
            </a:r>
            <a:r>
              <a:rPr lang="en-US" dirty="0"/>
              <a:t>professional tools to find sources on a topic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Library database portal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Library databases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Zotero for source management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Evaluating sources using an established set of credibility and relevance criteria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Formulating a </a:t>
            </a:r>
            <a:r>
              <a:rPr lang="en-US" dirty="0" smtClean="0"/>
              <a:t>research paper topic 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Choosing the best sources for a bibliography on their topic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7137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10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apitals"/>
                <a:ea typeface="+mj-ea"/>
                <a:cs typeface="Capitals"/>
              </a:defRPr>
            </a:lvl1pPr>
          </a:lstStyle>
          <a:p>
            <a:r>
              <a:rPr lang="en-US" dirty="0" smtClean="0"/>
              <a:t>Game Structure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" y="1600200"/>
            <a:ext cx="8229600" cy="2883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en-US" dirty="0" smtClean="0"/>
              <a:t>Students compete against each other to earn points and badges and advance through levels</a:t>
            </a:r>
          </a:p>
          <a:p>
            <a:pPr marL="742950" lvl="2" indent="-342900"/>
            <a:r>
              <a:rPr lang="en-US" dirty="0" smtClean="0"/>
              <a:t>Students  learn from their peers while practicing skills</a:t>
            </a:r>
          </a:p>
          <a:p>
            <a:pPr marL="742950" lvl="2" indent="-342900"/>
            <a:r>
              <a:rPr lang="en-US" dirty="0" smtClean="0"/>
              <a:t>The game consists of three mini-games or bouts</a:t>
            </a:r>
          </a:p>
          <a:p>
            <a:pPr marL="742950" lvl="2" indent="-342900"/>
            <a:r>
              <a:rPr lang="en-US" dirty="0" smtClean="0"/>
              <a:t>Each bout gives students practice with a specific subset of information literacy skills within the overall research process</a:t>
            </a:r>
          </a:p>
          <a:p>
            <a:pPr marL="742950" lvl="2" indent="-342900"/>
            <a:r>
              <a:rPr lang="en-US" dirty="0" smtClean="0"/>
              <a:t>Game play results in a bibliography of high-quality sources for student papers or projects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530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210"/>
            <a:ext cx="8229600" cy="6063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Pre-Game Class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962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Search the web and library </a:t>
            </a:r>
            <a:r>
              <a:rPr lang="en-US" sz="2400" dirty="0" smtClean="0"/>
              <a:t>databases, sources in </a:t>
            </a:r>
            <a:r>
              <a:rPr lang="en-US" sz="2400" dirty="0"/>
              <a:t>Zotero</a:t>
            </a:r>
          </a:p>
        </p:txBody>
      </p:sp>
      <p:pic>
        <p:nvPicPr>
          <p:cNvPr id="4" name="Content Placeholder 3" descr="fig2Zotero.tiff"/>
          <p:cNvPicPr>
            <a:picLocks noChangeAspect="1"/>
          </p:cNvPicPr>
          <p:nvPr/>
        </p:nvPicPr>
        <p:blipFill>
          <a:blip r:embed="rId2"/>
          <a:srcRect l="-9736" r="-9736"/>
          <a:stretch>
            <a:fillRect/>
          </a:stretch>
        </p:blipFill>
        <p:spPr>
          <a:xfrm>
            <a:off x="49990" y="1447800"/>
            <a:ext cx="9044020" cy="497386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5987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791"/>
            <a:ext cx="8229600" cy="720809"/>
          </a:xfrm>
        </p:spPr>
        <p:txBody>
          <a:bodyPr>
            <a:normAutofit/>
          </a:bodyPr>
          <a:lstStyle/>
          <a:p>
            <a:r>
              <a:rPr lang="en-US" dirty="0" smtClean="0"/>
              <a:t>Closer Bout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6105" y="914926"/>
            <a:ext cx="8229600" cy="642415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400" dirty="0"/>
              <a:t>Choose </a:t>
            </a:r>
            <a:r>
              <a:rPr lang="en-US" sz="2400" dirty="0" smtClean="0"/>
              <a:t>the </a:t>
            </a:r>
            <a:r>
              <a:rPr lang="en-US" sz="2400" dirty="0"/>
              <a:t>best </a:t>
            </a:r>
            <a:r>
              <a:rPr lang="en-US" sz="2400" dirty="0" smtClean="0"/>
              <a:t>sources from your search results</a:t>
            </a:r>
            <a:endParaRPr lang="en-US" sz="2400" dirty="0"/>
          </a:p>
        </p:txBody>
      </p:sp>
      <p:pic>
        <p:nvPicPr>
          <p:cNvPr id="6" name="Picture 5" descr="fig3Closer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04" y="1426454"/>
            <a:ext cx="6355793" cy="516364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1967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3778"/>
            <a:ext cx="8229600" cy="560622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agging </a:t>
            </a:r>
            <a:r>
              <a:rPr lang="en-US" dirty="0"/>
              <a:t>&amp; Rating </a:t>
            </a:r>
            <a:r>
              <a:rPr lang="en-US" dirty="0" smtClean="0"/>
              <a:t>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03910"/>
            <a:ext cx="8229600" cy="537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Evaluate </a:t>
            </a:r>
            <a:r>
              <a:rPr lang="en-US" sz="2400" dirty="0" smtClean="0"/>
              <a:t>opponents</a:t>
            </a:r>
            <a:r>
              <a:rPr lang="en-US" sz="2400" dirty="0"/>
              <a:t>’ </a:t>
            </a:r>
            <a:r>
              <a:rPr lang="en-US" sz="2400" dirty="0" smtClean="0"/>
              <a:t>sources for credibility and relevance</a:t>
            </a:r>
            <a:endParaRPr lang="en-US" sz="2400" dirty="0"/>
          </a:p>
        </p:txBody>
      </p:sp>
      <p:pic>
        <p:nvPicPr>
          <p:cNvPr id="4" name="Picture 3" descr="fig4T&amp;R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60" y="1379030"/>
            <a:ext cx="6356081" cy="512860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7456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803"/>
            <a:ext cx="8229600" cy="6967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Best </a:t>
            </a:r>
            <a:r>
              <a:rPr lang="en-US" dirty="0"/>
              <a:t>Bibliography </a:t>
            </a:r>
            <a:r>
              <a:rPr lang="en-US" dirty="0" smtClean="0"/>
              <a:t>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562513" cy="93501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dirty="0"/>
              <a:t>From </a:t>
            </a:r>
            <a:r>
              <a:rPr lang="en-US" sz="2400" dirty="0" smtClean="0"/>
              <a:t>all </a:t>
            </a:r>
            <a:r>
              <a:rPr lang="en-US" sz="2400" dirty="0"/>
              <a:t>sources, choose </a:t>
            </a:r>
            <a:r>
              <a:rPr lang="en-US" sz="2400" dirty="0" smtClean="0"/>
              <a:t>the </a:t>
            </a:r>
            <a:r>
              <a:rPr lang="en-US" sz="2400" dirty="0"/>
              <a:t>best </a:t>
            </a:r>
            <a:r>
              <a:rPr lang="en-US" sz="2400" dirty="0" smtClean="0"/>
              <a:t>for your paper </a:t>
            </a:r>
            <a:r>
              <a:rPr lang="en-US" sz="2400" dirty="0"/>
              <a:t>topic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fig5BestBib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89" y="1378932"/>
            <a:ext cx="6254222" cy="506162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31937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452"/>
            <a:ext cx="8229600" cy="594948"/>
          </a:xfrm>
        </p:spPr>
        <p:txBody>
          <a:bodyPr>
            <a:normAutofit fontScale="90000"/>
          </a:bodyPr>
          <a:lstStyle/>
          <a:p>
            <a:r>
              <a:rPr lang="en-US" dirty="0"/>
              <a:t>Post-Game </a:t>
            </a:r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9803"/>
            <a:ext cx="8229600" cy="5279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Access everyone’s sources to write your paper</a:t>
            </a:r>
          </a:p>
        </p:txBody>
      </p:sp>
      <p:pic>
        <p:nvPicPr>
          <p:cNvPr id="4" name="Picture 3" descr="postGameLibrary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28" y="1453123"/>
            <a:ext cx="6262345" cy="499202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93071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10916</TotalTime>
  <Words>712</Words>
  <Application>Microsoft Macintosh PowerPoint</Application>
  <PresentationFormat>On-screen Show (4:3)</PresentationFormat>
  <Paragraphs>109</Paragraphs>
  <Slides>23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Custom Design</vt:lpstr>
      <vt:lpstr> Integrating the Online BiblioBouts Game to Teach Information Literacy in Academic Classes </vt:lpstr>
      <vt:lpstr>Topics</vt:lpstr>
      <vt:lpstr>BiblioBouts Learning Objectives</vt:lpstr>
      <vt:lpstr>Slide 4</vt:lpstr>
      <vt:lpstr>Pre-Game Class Activity</vt:lpstr>
      <vt:lpstr>Closer Bout</vt:lpstr>
      <vt:lpstr>Tagging &amp; Rating Bout</vt:lpstr>
      <vt:lpstr>Best Bibliography Bout</vt:lpstr>
      <vt:lpstr>Post-Game Library</vt:lpstr>
      <vt:lpstr>Instructor Evaluation</vt:lpstr>
      <vt:lpstr>Benefits</vt:lpstr>
      <vt:lpstr>Objectives of BiblioBouts</vt:lpstr>
      <vt:lpstr>Objectives of the Project</vt:lpstr>
      <vt:lpstr>Motivations for students</vt:lpstr>
      <vt:lpstr>Major Research Findings</vt:lpstr>
      <vt:lpstr>Integrating BiblioBouts using IMS LTI</vt:lpstr>
      <vt:lpstr>Slide 17</vt:lpstr>
      <vt:lpstr>IMS Learning Tools Interop.</vt:lpstr>
      <vt:lpstr>Slide 19</vt:lpstr>
      <vt:lpstr>Slide 20</vt:lpstr>
      <vt:lpstr>Slide 21</vt:lpstr>
      <vt:lpstr>Slide 22</vt:lpstr>
      <vt:lpstr>For more information:</vt:lpstr>
    </vt:vector>
  </TitlesOfParts>
  <Company>University of Michigan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Scalable Online Social Game for the Development of Academic Research Skills</dc:title>
  <dc:creator>Karen Markey</dc:creator>
  <cp:lastModifiedBy>LSA User</cp:lastModifiedBy>
  <cp:revision>314</cp:revision>
  <dcterms:created xsi:type="dcterms:W3CDTF">2011-10-19T15:33:26Z</dcterms:created>
  <dcterms:modified xsi:type="dcterms:W3CDTF">2011-10-19T15:35:03Z</dcterms:modified>
</cp:coreProperties>
</file>